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10" d="100"/>
          <a:sy n="10" d="100"/>
        </p:scale>
        <p:origin x="2856" y="720"/>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12/1/2025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24093"/>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en-US" sz="6600" b="1">
                <a:latin typeface="Times New Roman" panose="02020603050405020304" pitchFamily="18" charset="0"/>
                <a:cs typeface="Times New Roman" panose="02020603050405020304" pitchFamily="18" charset="0"/>
              </a:rPr>
              <a:t>HỆ THỐNG TỰ ĐỘNG PHÂN LOẠI SẢN PHẨM, SỬ DỤNG BĂNG TẢI VÀ TAY GẮP ROBOT</a:t>
            </a:r>
          </a:p>
        </p:txBody>
      </p:sp>
      <p:sp>
        <p:nvSpPr>
          <p:cNvPr id="6" name="Rectangle 5">
            <a:extLst>
              <a:ext uri="{FF2B5EF4-FFF2-40B4-BE49-F238E27FC236}">
                <a16:creationId xmlns:a16="http://schemas.microsoft.com/office/drawing/2014/main" id="{FDB71301-74E9-3D33-787D-882C46CB1337}"/>
              </a:ext>
            </a:extLst>
          </p:cNvPr>
          <p:cNvSpPr/>
          <p:nvPr/>
        </p:nvSpPr>
        <p:spPr>
          <a:xfrm>
            <a:off x="4773706" y="8905946"/>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599" b="1"/>
              <a:t>Tran The Loc, Nguyen Quang Vinh, Dinh Truong Phong, Nguyen Minh Quang</a:t>
            </a:r>
          </a:p>
        </p:txBody>
      </p:sp>
      <p:sp>
        <p:nvSpPr>
          <p:cNvPr id="7" name="Rectangle 6">
            <a:extLst>
              <a:ext uri="{FF2B5EF4-FFF2-40B4-BE49-F238E27FC236}">
                <a16:creationId xmlns:a16="http://schemas.microsoft.com/office/drawing/2014/main" id="{C5866BCA-6519-4A04-49D6-16F03CF06786}"/>
              </a:ext>
            </a:extLst>
          </p:cNvPr>
          <p:cNvSpPr/>
          <p:nvPr/>
        </p:nvSpPr>
        <p:spPr>
          <a:xfrm>
            <a:off x="4831460" y="914342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199" i="1"/>
              <a:t>Faculty of Information Technology, Dainam University, Hanoi, Vietnam</a:t>
            </a:r>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743643"/>
            <a:ext cx="9074187"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3200"/>
              <a:t>	</a:t>
            </a:r>
            <a:r>
              <a:rPr lang="vi-VN" sz="3200"/>
              <a:t>Hệ thống tự động phân loại sản phẩm sử dụng băng tải kết hợp với tay gắp robot cung cấp giải pháp hiệu quả cho việc phân loại vật thể dựa trên hình dạng và màu sắc. Hệ thống tích hợp cảm biến siêu âm, cảm biến màu, cảm biến hồng ngoại cùng bộ điều khiển Arduino Uno, cho phép phát hiện, nhận dạng và thao tác vật thể một cách tự động, liên tục và chính xác.</a:t>
            </a:r>
          </a:p>
          <a:p>
            <a:r>
              <a:rPr lang="en-US" sz="3200"/>
              <a:t>	</a:t>
            </a:r>
            <a:r>
              <a:rPr lang="vi-VN" sz="3200"/>
              <a:t>Mục tiêu chính của hệ thống là:</a:t>
            </a:r>
          </a:p>
          <a:p>
            <a:pPr marL="457200" indent="-457200">
              <a:buFont typeface="Arial" panose="020B0604020202020204" pitchFamily="34" charset="0"/>
              <a:buChar char="‒"/>
            </a:pPr>
            <a:r>
              <a:rPr lang="vi-VN" sz="3200"/>
              <a:t>Tự động phát hiện và phân loại vật thể theo màu sắc và hình dạng.</a:t>
            </a:r>
          </a:p>
          <a:p>
            <a:pPr marL="457200" indent="-457200">
              <a:buFont typeface="Arial" panose="020B0604020202020204" pitchFamily="34" charset="0"/>
              <a:buChar char="‒"/>
            </a:pPr>
            <a:r>
              <a:rPr lang="vi-VN" sz="3200"/>
              <a:t>Giảm sự phụ thuộc vào lao động thủ công, tăng tốc độ và độ chính xác.</a:t>
            </a:r>
          </a:p>
          <a:p>
            <a:pPr marL="457200" indent="-457200">
              <a:buFont typeface="Arial" panose="020B0604020202020204" pitchFamily="34" charset="0"/>
              <a:buChar char="‒"/>
            </a:pPr>
            <a:r>
              <a:rPr lang="vi-VN" sz="3200"/>
              <a:t>Tạo môi trường thử nghiệm và học tập cho các nghiên cứu về robot</a:t>
            </a:r>
            <a:r>
              <a:rPr lang="en-US" sz="3200"/>
              <a:t>.</a:t>
            </a:r>
            <a:endParaRPr lang="vi-VN" sz="3200" dirty="0"/>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65499"/>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400" b="1"/>
              <a:t>Giới Thiệu</a:t>
            </a:r>
            <a:endParaRPr lang="en-US" sz="5400" b="1">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510761" y="21639436"/>
            <a:ext cx="9074187"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150000"/>
              </a:lnSpc>
            </a:pPr>
            <a:r>
              <a:rPr lang="vi-VN" sz="3200" b="1"/>
              <a:t>1. Cơ chế băng chuyền</a:t>
            </a:r>
          </a:p>
          <a:p>
            <a:pPr marL="457200" indent="-457200">
              <a:lnSpc>
                <a:spcPct val="150000"/>
              </a:lnSpc>
              <a:buFont typeface="Arial" panose="020B0604020202020204" pitchFamily="34" charset="0"/>
              <a:buChar char="‒"/>
            </a:pPr>
            <a:r>
              <a:rPr lang="vi-VN" sz="3200"/>
              <a:t>Phát hiện vật thể: Cảm biến siêu âm HC-SR04 xác định vị trí vật thể trên băng tải, đo khoảng cách và độ cao trung bình.</a:t>
            </a:r>
          </a:p>
          <a:p>
            <a:pPr marL="457200" indent="-457200">
              <a:lnSpc>
                <a:spcPct val="150000"/>
              </a:lnSpc>
              <a:buFont typeface="Arial" panose="020B0604020202020204" pitchFamily="34" charset="0"/>
              <a:buChar char="‒"/>
            </a:pPr>
            <a:r>
              <a:rPr lang="vi-VN" sz="3200"/>
              <a:t>Phân loại hình dạng sơ bộ: Dữ liệu chiều cao trung bình giúp nhận dạng hình dạng tròn hoặc vuông của vật thể.</a:t>
            </a:r>
          </a:p>
          <a:p>
            <a:pPr marL="457200" indent="-457200">
              <a:lnSpc>
                <a:spcPct val="150000"/>
              </a:lnSpc>
              <a:buFont typeface="Arial" panose="020B0604020202020204" pitchFamily="34" charset="0"/>
              <a:buChar char="‒"/>
            </a:pPr>
            <a:r>
              <a:rPr lang="vi-VN" sz="3200"/>
              <a:t>Điều khiển băng tải: Relay kết hợp động cơ DC điều khiển băng chuyền, dừng khi vật thể đến vị trí quét và chạy tiếp sau khi xử lý, đảm bảo quá trình vận hành an toàn và trơn tru.</a:t>
            </a:r>
            <a:endParaRPr lang="en-US" sz="3200" b="1"/>
          </a:p>
          <a:p>
            <a:pPr>
              <a:lnSpc>
                <a:spcPct val="150000"/>
              </a:lnSpc>
            </a:pPr>
            <a:r>
              <a:rPr lang="en-US" sz="3200" b="1"/>
              <a:t>2. </a:t>
            </a:r>
            <a:r>
              <a:rPr lang="vi-VN" sz="3200" b="1"/>
              <a:t>Tay </a:t>
            </a:r>
            <a:r>
              <a:rPr lang="vi-VN" sz="3200" b="1" dirty="0"/>
              <a:t>Gắp Robot (4 Bậc Tự </a:t>
            </a:r>
            <a:r>
              <a:rPr lang="vi-VN" sz="3200" b="1"/>
              <a:t>do)</a:t>
            </a:r>
            <a:endParaRPr lang="vi-VN" sz="3200" b="1" dirty="0"/>
          </a:p>
          <a:p>
            <a:pPr marL="457200" indent="-457200">
              <a:lnSpc>
                <a:spcPct val="150000"/>
              </a:lnSpc>
              <a:buFont typeface="Arial" panose="020B0604020202020204" pitchFamily="34" charset="0"/>
              <a:buChar char="•"/>
            </a:pPr>
            <a:r>
              <a:rPr lang="vi-VN" sz="3200" dirty="0"/>
              <a:t>Lập trình các góc Servo để thực hiện chu trình Gắp -Thả tuần tự và an toàn.</a:t>
            </a:r>
            <a:endParaRPr lang="en-US" sz="3200" dirty="0"/>
          </a:p>
          <a:p>
            <a:pPr marL="457200" indent="-457200">
              <a:lnSpc>
                <a:spcPct val="150000"/>
              </a:lnSpc>
              <a:buFont typeface="Arial" panose="020B0604020202020204" pitchFamily="34" charset="0"/>
              <a:buChar char="•"/>
            </a:pPr>
            <a:r>
              <a:rPr lang="vi-VN" sz="3200" dirty="0"/>
              <a:t>Hiệu chỉnh 4 bậc để đạt được các tọa độ gắp trên băng tải và tọa độ thả vào thùng phân loại.</a:t>
            </a:r>
            <a:endParaRPr lang="en-US" sz="3200" dirty="0"/>
          </a:p>
          <a:p>
            <a:pPr marL="457200" indent="-457200">
              <a:buFont typeface="Arial" panose="020B0604020202020204" pitchFamily="34" charset="0"/>
              <a:buChar char="•"/>
            </a:pPr>
            <a:r>
              <a:rPr lang="vi-VN" sz="3200" dirty="0"/>
              <a:t>Arduino gửi lệnh Góc (ví dụ: 90, 45) cho từng khớp Servo.</a:t>
            </a:r>
            <a:endParaRPr lang="en-US"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b="1" dirty="0"/>
          </a:p>
          <a:p>
            <a:endParaRPr lang="vi-VN" sz="3200" b="1" dirty="0"/>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21029"/>
            <a:ext cx="8667640" cy="947413"/>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Quả</a:t>
            </a:r>
            <a:endParaRPr lang="en-US" sz="5399" b="1">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618595" y="21659899"/>
            <a:ext cx="8667640"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70951"/>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Sơ Đồ Hệ Thống</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40020" y="21639437"/>
            <a:ext cx="9074186"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lnSpc>
                <a:spcPct val="150000"/>
              </a:lnSpc>
            </a:pPr>
            <a:r>
              <a:rPr lang="en-US" sz="3200"/>
              <a:t>Hệ thống sử dụng cấu trúc dữ liệu VungDatVat để xác định các thông số gắp và phân loại vật thể</a:t>
            </a: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r>
              <a:rPr lang="en-US" sz="3200"/>
              <a:t>Nhận diện màu:</a:t>
            </a:r>
          </a:p>
          <a:p>
            <a:pPr marL="342900" indent="-342900">
              <a:lnSpc>
                <a:spcPct val="150000"/>
              </a:lnSpc>
              <a:buFont typeface="Arial" panose="020B0604020202020204" pitchFamily="34" charset="0"/>
              <a:buChar char="•"/>
            </a:pPr>
            <a:r>
              <a:rPr lang="vi-VN" sz="3200"/>
              <a:t>Đỏ: R &gt; 80 &amp;&amp; G &lt; 100 &amp;&amp; B &lt; 100</a:t>
            </a:r>
          </a:p>
          <a:p>
            <a:pPr marL="342900" indent="-342900">
              <a:lnSpc>
                <a:spcPct val="150000"/>
              </a:lnSpc>
              <a:buFont typeface="Arial" panose="020B0604020202020204" pitchFamily="34" charset="0"/>
              <a:buChar char="•"/>
            </a:pPr>
            <a:r>
              <a:rPr lang="vi-VN" sz="3200"/>
              <a:t>Xanh Dương: R &lt; 80 &amp;&amp; G &lt; 130 &amp;&amp; B &gt; 100</a:t>
            </a:r>
          </a:p>
          <a:p>
            <a:pPr marL="342900" indent="-342900">
              <a:lnSpc>
                <a:spcPct val="150000"/>
              </a:lnSpc>
              <a:buFont typeface="Arial" panose="020B0604020202020204" pitchFamily="34" charset="0"/>
              <a:buChar char="•"/>
            </a:pPr>
            <a:r>
              <a:rPr lang="vi-VN" sz="3200"/>
              <a:t>Vàng: R &gt; 130 &amp;&amp; G &gt; 100 &amp;&amp; B &lt; 180</a:t>
            </a:r>
          </a:p>
          <a:p>
            <a:pPr marL="342900" indent="-342900">
              <a:lnSpc>
                <a:spcPct val="150000"/>
              </a:lnSpc>
              <a:buFont typeface="Arial" panose="020B0604020202020204" pitchFamily="34" charset="0"/>
              <a:buChar char="•"/>
            </a:pPr>
            <a:r>
              <a:rPr lang="vi-VN" sz="3200"/>
              <a:t>Khác: không thuộc các trường hợp trên</a:t>
            </a:r>
            <a:endParaRPr lang="en-US" sz="3200"/>
          </a:p>
          <a:p>
            <a:pPr>
              <a:lnSpc>
                <a:spcPct val="150000"/>
              </a:lnSpc>
            </a:pPr>
            <a:endParaRPr lang="en-US" sz="3200"/>
          </a:p>
          <a:p>
            <a:pPr>
              <a:lnSpc>
                <a:spcPct val="150000"/>
              </a:lnSpc>
            </a:pPr>
            <a:r>
              <a:rPr lang="en-US" sz="3200"/>
              <a:t>Bộ dữ liệu này giúp Arduino phân loại sản phẩm bằng ngưỡng, tránh đưa ra thông tin sai lệch màu sắc sản phầm và điều khiển cánh tay robot 1 cách hiệu quả và chính xác với từng góc tay đã thiết lập trước.</a:t>
            </a:r>
            <a:endParaRPr lang="vi-VN" sz="3200"/>
          </a:p>
          <a:p>
            <a:pPr eaLnBrk="1" hangingPunct="1">
              <a:lnSpc>
                <a:spcPct val="150000"/>
              </a:lnSpc>
            </a:pPr>
            <a:endParaRPr lang="en-US" sz="3200"/>
          </a:p>
          <a:p>
            <a:pPr eaLnBrk="1" hangingPunct="1"/>
            <a:endParaRPr lang="en-US" sz="300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31065"/>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Phương Pháp Đề Xuất</a:t>
            </a:r>
            <a:endParaRPr lang="en-US" sz="5399" b="1">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80745"/>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Luận</a:t>
            </a:r>
            <a:endParaRPr lang="en-US" sz="5399" b="1">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9694"/>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ctr" eaLnBrk="1" hangingPunct="1">
              <a:lnSpc>
                <a:spcPct val="150000"/>
              </a:lnSpc>
            </a:pPr>
            <a:r>
              <a:rPr lang="vi-VN" sz="3200"/>
              <a:t>Hệ thống tự động phân loại sản phẩm bằng băng tải kết hợp tay gắp robot đã chứng minh khả năng nhận dạng và phân loại vật thể theo hình dạng và màu sắc với độ chính xác cao. Việc phối hợp giữa các cảm biến siêu âm, cảm biến màu và cảm biến hồng ngoại cùng cơ cấu chấp hành giúp quá trình vận hành liên tục, ổn định và đáng tin cậy.</a:t>
            </a:r>
            <a:endParaRPr lang="en-US" sz="300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494292" y="21855917"/>
            <a:ext cx="6945696" cy="617186"/>
          </a:xfrm>
          <a:prstGeom prst="roundRect">
            <a:avLst>
              <a:gd name="adj" fmla="val 27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Đang vận hàng</a:t>
            </a:r>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21026"/>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Bộ Dữ Liệu</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8735"/>
            <a:ext cx="13870528" cy="646331"/>
          </a:xfrm>
          <a:prstGeom prst="rect">
            <a:avLst/>
          </a:prstGeom>
          <a:noFill/>
        </p:spPr>
        <p:txBody>
          <a:bodyPr wrap="none" rtlCol="0">
            <a:spAutoFit/>
          </a:bodyPr>
          <a:lstStyle/>
          <a:p>
            <a:r>
              <a:rPr lang="en-US" sz="3600" b="1" dirty="0" err="1"/>
              <a:t>Github</a:t>
            </a:r>
            <a:r>
              <a:rPr lang="en-US" sz="3600" b="1"/>
              <a:t>: https://github.com/VinhShindo/embedded_project_classify.git</a:t>
            </a:r>
            <a:endParaRPr lang="en-US" sz="3600" dirty="0"/>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0"/>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6375"/>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sp>
        <p:nvSpPr>
          <p:cNvPr id="4" name="Text Box 189">
            <a:extLst>
              <a:ext uri="{FF2B5EF4-FFF2-40B4-BE49-F238E27FC236}">
                <a16:creationId xmlns:a16="http://schemas.microsoft.com/office/drawing/2014/main" id="{4D9C850C-E7BC-3826-CB1D-2C8027A3B241}"/>
              </a:ext>
            </a:extLst>
          </p:cNvPr>
          <p:cNvSpPr txBox="1">
            <a:spLocks noChangeArrowheads="1"/>
          </p:cNvSpPr>
          <p:nvPr/>
        </p:nvSpPr>
        <p:spPr bwMode="auto">
          <a:xfrm>
            <a:off x="10040019" y="12792774"/>
            <a:ext cx="18335070"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p:txBody>
      </p:sp>
      <p:grpSp>
        <p:nvGrpSpPr>
          <p:cNvPr id="3" name="Group 2">
            <a:extLst>
              <a:ext uri="{FF2B5EF4-FFF2-40B4-BE49-F238E27FC236}">
                <a16:creationId xmlns:a16="http://schemas.microsoft.com/office/drawing/2014/main" id="{E29591F3-E012-F825-5D02-FF44C686A7C4}"/>
              </a:ext>
            </a:extLst>
          </p:cNvPr>
          <p:cNvGrpSpPr/>
          <p:nvPr/>
        </p:nvGrpSpPr>
        <p:grpSpPr>
          <a:xfrm>
            <a:off x="762000" y="35637776"/>
            <a:ext cx="8792212" cy="4102686"/>
            <a:chOff x="5872082" y="1862400"/>
            <a:chExt cx="5968901" cy="3499279"/>
          </a:xfrm>
        </p:grpSpPr>
        <p:grpSp>
          <p:nvGrpSpPr>
            <p:cNvPr id="8" name="Group 7">
              <a:extLst>
                <a:ext uri="{FF2B5EF4-FFF2-40B4-BE49-F238E27FC236}">
                  <a16:creationId xmlns:a16="http://schemas.microsoft.com/office/drawing/2014/main" id="{DD7EC571-48DA-E983-181E-A9DE592A00A3}"/>
                </a:ext>
              </a:extLst>
            </p:cNvPr>
            <p:cNvGrpSpPr/>
            <p:nvPr/>
          </p:nvGrpSpPr>
          <p:grpSpPr>
            <a:xfrm>
              <a:off x="5872082" y="1862400"/>
              <a:ext cx="5968901" cy="3499279"/>
              <a:chOff x="5953223" y="1739983"/>
              <a:chExt cx="5968901" cy="3499279"/>
            </a:xfrm>
          </p:grpSpPr>
          <p:grpSp>
            <p:nvGrpSpPr>
              <p:cNvPr id="11" name="Group 10">
                <a:extLst>
                  <a:ext uri="{FF2B5EF4-FFF2-40B4-BE49-F238E27FC236}">
                    <a16:creationId xmlns:a16="http://schemas.microsoft.com/office/drawing/2014/main" id="{43B7C27B-FC57-11E4-3D6B-F4260AA14A5B}"/>
                  </a:ext>
                </a:extLst>
              </p:cNvPr>
              <p:cNvGrpSpPr/>
              <p:nvPr/>
            </p:nvGrpSpPr>
            <p:grpSpPr>
              <a:xfrm>
                <a:off x="5953223" y="1739983"/>
                <a:ext cx="5968901" cy="3499279"/>
                <a:chOff x="6123365" y="1661202"/>
                <a:chExt cx="5968901" cy="3499279"/>
              </a:xfrm>
            </p:grpSpPr>
            <p:grpSp>
              <p:nvGrpSpPr>
                <p:cNvPr id="13" name="Group 12">
                  <a:extLst>
                    <a:ext uri="{FF2B5EF4-FFF2-40B4-BE49-F238E27FC236}">
                      <a16:creationId xmlns:a16="http://schemas.microsoft.com/office/drawing/2014/main" id="{90E83118-1FD5-6A2A-0674-FFC2906295FB}"/>
                    </a:ext>
                  </a:extLst>
                </p:cNvPr>
                <p:cNvGrpSpPr/>
                <p:nvPr/>
              </p:nvGrpSpPr>
              <p:grpSpPr>
                <a:xfrm>
                  <a:off x="6123365" y="1661202"/>
                  <a:ext cx="5968901" cy="3499279"/>
                  <a:chOff x="6123365" y="1661202"/>
                  <a:chExt cx="5968901" cy="3499279"/>
                </a:xfrm>
              </p:grpSpPr>
              <p:grpSp>
                <p:nvGrpSpPr>
                  <p:cNvPr id="15" name="Group 14">
                    <a:extLst>
                      <a:ext uri="{FF2B5EF4-FFF2-40B4-BE49-F238E27FC236}">
                        <a16:creationId xmlns:a16="http://schemas.microsoft.com/office/drawing/2014/main" id="{9376203C-ADB4-4471-3F99-811ED357B712}"/>
                      </a:ext>
                    </a:extLst>
                  </p:cNvPr>
                  <p:cNvGrpSpPr/>
                  <p:nvPr/>
                </p:nvGrpSpPr>
                <p:grpSpPr>
                  <a:xfrm>
                    <a:off x="6123365" y="1661202"/>
                    <a:ext cx="5968901" cy="3499279"/>
                    <a:chOff x="6123365" y="1661202"/>
                    <a:chExt cx="5968901" cy="3499279"/>
                  </a:xfrm>
                </p:grpSpPr>
                <p:grpSp>
                  <p:nvGrpSpPr>
                    <p:cNvPr id="25" name="Group 24">
                      <a:extLst>
                        <a:ext uri="{FF2B5EF4-FFF2-40B4-BE49-F238E27FC236}">
                          <a16:creationId xmlns:a16="http://schemas.microsoft.com/office/drawing/2014/main" id="{591CAFF1-4A7E-8614-8CA2-3EDF37535B88}"/>
                        </a:ext>
                      </a:extLst>
                    </p:cNvPr>
                    <p:cNvGrpSpPr/>
                    <p:nvPr/>
                  </p:nvGrpSpPr>
                  <p:grpSpPr>
                    <a:xfrm>
                      <a:off x="6123365" y="1661202"/>
                      <a:ext cx="5968901" cy="3499279"/>
                      <a:chOff x="6123365" y="1661202"/>
                      <a:chExt cx="5968901" cy="3499279"/>
                    </a:xfrm>
                  </p:grpSpPr>
                  <p:grpSp>
                    <p:nvGrpSpPr>
                      <p:cNvPr id="27" name="Group 26">
                        <a:extLst>
                          <a:ext uri="{FF2B5EF4-FFF2-40B4-BE49-F238E27FC236}">
                            <a16:creationId xmlns:a16="http://schemas.microsoft.com/office/drawing/2014/main" id="{83790E01-8145-3D17-E0E9-6C4769BEDDF5}"/>
                          </a:ext>
                        </a:extLst>
                      </p:cNvPr>
                      <p:cNvGrpSpPr/>
                      <p:nvPr/>
                    </p:nvGrpSpPr>
                    <p:grpSpPr>
                      <a:xfrm>
                        <a:off x="6123365" y="1661202"/>
                        <a:ext cx="5968901" cy="3499279"/>
                        <a:chOff x="6123365" y="1661202"/>
                        <a:chExt cx="5968901" cy="3499279"/>
                      </a:xfrm>
                    </p:grpSpPr>
                    <p:pic>
                      <p:nvPicPr>
                        <p:cNvPr id="35" name="Picture 34">
                          <a:extLst>
                            <a:ext uri="{FF2B5EF4-FFF2-40B4-BE49-F238E27FC236}">
                              <a16:creationId xmlns:a16="http://schemas.microsoft.com/office/drawing/2014/main" id="{FCA21715-A701-ACD1-BF3A-0A9B8F4AF013}"/>
                            </a:ext>
                          </a:extLst>
                        </p:cNvPr>
                        <p:cNvPicPr>
                          <a:picLocks noChangeAspect="1"/>
                        </p:cNvPicPr>
                        <p:nvPr/>
                      </p:nvPicPr>
                      <p:blipFill>
                        <a:blip r:embed="rId3"/>
                        <a:srcRect l="2494" t="3877" r="2209" b="4395"/>
                        <a:stretch>
                          <a:fillRect/>
                        </a:stretch>
                      </p:blipFill>
                      <p:spPr>
                        <a:xfrm>
                          <a:off x="6123365" y="1661202"/>
                          <a:ext cx="5814568" cy="3499279"/>
                        </a:xfrm>
                        <a:prstGeom prst="rect">
                          <a:avLst/>
                        </a:prstGeom>
                      </p:spPr>
                    </p:pic>
                    <p:pic>
                      <p:nvPicPr>
                        <p:cNvPr id="36" name="Picture 35">
                          <a:extLst>
                            <a:ext uri="{FF2B5EF4-FFF2-40B4-BE49-F238E27FC236}">
                              <a16:creationId xmlns:a16="http://schemas.microsoft.com/office/drawing/2014/main" id="{9C2AEFE3-C95E-2B65-9FB7-F248AC3A147B}"/>
                            </a:ext>
                          </a:extLst>
                        </p:cNvPr>
                        <p:cNvPicPr>
                          <a:picLocks noChangeAspect="1"/>
                        </p:cNvPicPr>
                        <p:nvPr/>
                      </p:nvPicPr>
                      <p:blipFill>
                        <a:blip r:embed="rId4"/>
                        <a:stretch>
                          <a:fillRect/>
                        </a:stretch>
                      </p:blipFill>
                      <p:spPr>
                        <a:xfrm>
                          <a:off x="6220304" y="2002928"/>
                          <a:ext cx="1451512" cy="222499"/>
                        </a:xfrm>
                        <a:prstGeom prst="rect">
                          <a:avLst/>
                        </a:prstGeom>
                      </p:spPr>
                    </p:pic>
                    <p:sp>
                      <p:nvSpPr>
                        <p:cNvPr id="37" name="TextBox 36">
                          <a:extLst>
                            <a:ext uri="{FF2B5EF4-FFF2-40B4-BE49-F238E27FC236}">
                              <a16:creationId xmlns:a16="http://schemas.microsoft.com/office/drawing/2014/main" id="{A18888AD-F1AA-990A-7AB0-BED912AC48DF}"/>
                            </a:ext>
                          </a:extLst>
                        </p:cNvPr>
                        <p:cNvSpPr txBox="1"/>
                        <p:nvPr/>
                      </p:nvSpPr>
                      <p:spPr>
                        <a:xfrm>
                          <a:off x="6705681" y="1929511"/>
                          <a:ext cx="1408176" cy="369332"/>
                        </a:xfrm>
                        <a:prstGeom prst="rect">
                          <a:avLst/>
                        </a:prstGeom>
                        <a:noFill/>
                      </p:spPr>
                      <p:txBody>
                        <a:bodyPr wrap="square" rtlCol="0">
                          <a:spAutoFit/>
                        </a:bodyPr>
                        <a:lstStyle/>
                        <a:p>
                          <a:r>
                            <a:rPr lang="en-US" b="1" dirty="0" err="1">
                              <a:solidFill>
                                <a:schemeClr val="bg1">
                                  <a:lumMod val="85000"/>
                                </a:schemeClr>
                              </a:solidFill>
                            </a:rPr>
                            <a:t>Băng</a:t>
                          </a:r>
                          <a:r>
                            <a:rPr lang="en-US" b="1" dirty="0">
                              <a:solidFill>
                                <a:schemeClr val="bg1">
                                  <a:lumMod val="85000"/>
                                </a:schemeClr>
                              </a:solidFill>
                            </a:rPr>
                            <a:t> </a:t>
                          </a:r>
                          <a:r>
                            <a:rPr lang="en-US" b="1" dirty="0" err="1">
                              <a:solidFill>
                                <a:schemeClr val="bg1">
                                  <a:lumMod val="85000"/>
                                </a:schemeClr>
                              </a:solidFill>
                            </a:rPr>
                            <a:t>tải</a:t>
                          </a:r>
                          <a:endParaRPr lang="vi-VN" b="1" dirty="0">
                            <a:solidFill>
                              <a:schemeClr val="bg1">
                                <a:lumMod val="85000"/>
                              </a:schemeClr>
                            </a:solidFill>
                          </a:endParaRPr>
                        </a:p>
                      </p:txBody>
                    </p:sp>
                    <p:sp>
                      <p:nvSpPr>
                        <p:cNvPr id="41" name="TextBox 40">
                          <a:extLst>
                            <a:ext uri="{FF2B5EF4-FFF2-40B4-BE49-F238E27FC236}">
                              <a16:creationId xmlns:a16="http://schemas.microsoft.com/office/drawing/2014/main" id="{365B7C0C-CA4F-0473-9675-8A73B67CCEDB}"/>
                            </a:ext>
                          </a:extLst>
                        </p:cNvPr>
                        <p:cNvSpPr txBox="1"/>
                        <p:nvPr/>
                      </p:nvSpPr>
                      <p:spPr>
                        <a:xfrm>
                          <a:off x="11539026" y="3167615"/>
                          <a:ext cx="553240" cy="215444"/>
                        </a:xfrm>
                        <a:prstGeom prst="rect">
                          <a:avLst/>
                        </a:prstGeom>
                        <a:noFill/>
                      </p:spPr>
                      <p:txBody>
                        <a:bodyPr wrap="square" rtlCol="0">
                          <a:spAutoFit/>
                        </a:bodyPr>
                        <a:lstStyle/>
                        <a:p>
                          <a:r>
                            <a:rPr lang="en-US" sz="800" b="1" dirty="0">
                              <a:solidFill>
                                <a:schemeClr val="bg1">
                                  <a:lumMod val="75000"/>
                                </a:schemeClr>
                              </a:solidFill>
                            </a:rPr>
                            <a:t>(Elbow)</a:t>
                          </a:r>
                          <a:endParaRPr lang="vi-VN" sz="800" b="1" dirty="0">
                            <a:solidFill>
                              <a:schemeClr val="bg1">
                                <a:lumMod val="75000"/>
                              </a:schemeClr>
                            </a:solidFill>
                          </a:endParaRPr>
                        </a:p>
                      </p:txBody>
                    </p:sp>
                    <p:sp>
                      <p:nvSpPr>
                        <p:cNvPr id="42" name="TextBox 41">
                          <a:extLst>
                            <a:ext uri="{FF2B5EF4-FFF2-40B4-BE49-F238E27FC236}">
                              <a16:creationId xmlns:a16="http://schemas.microsoft.com/office/drawing/2014/main" id="{349105AD-94FC-6872-72D0-D4985EB50979}"/>
                            </a:ext>
                          </a:extLst>
                        </p:cNvPr>
                        <p:cNvSpPr txBox="1"/>
                        <p:nvPr/>
                      </p:nvSpPr>
                      <p:spPr>
                        <a:xfrm>
                          <a:off x="9577428" y="3996240"/>
                          <a:ext cx="1408176" cy="215444"/>
                        </a:xfrm>
                        <a:prstGeom prst="rect">
                          <a:avLst/>
                        </a:prstGeom>
                        <a:noFill/>
                      </p:spPr>
                      <p:txBody>
                        <a:bodyPr wrap="square" rtlCol="0">
                          <a:spAutoFit/>
                        </a:bodyPr>
                        <a:lstStyle/>
                        <a:p>
                          <a:r>
                            <a:rPr lang="en-US" sz="800" b="1" dirty="0">
                              <a:solidFill>
                                <a:schemeClr val="bg1">
                                  <a:lumMod val="75000"/>
                                </a:schemeClr>
                              </a:solidFill>
                            </a:rPr>
                            <a:t>(Shoulder)</a:t>
                          </a:r>
                          <a:endParaRPr lang="vi-VN" sz="800" b="1" dirty="0">
                            <a:solidFill>
                              <a:schemeClr val="bg1">
                                <a:lumMod val="75000"/>
                              </a:schemeClr>
                            </a:solidFill>
                          </a:endParaRPr>
                        </a:p>
                      </p:txBody>
                    </p:sp>
                  </p:grpSp>
                  <p:grpSp>
                    <p:nvGrpSpPr>
                      <p:cNvPr id="28" name="Group 27">
                        <a:extLst>
                          <a:ext uri="{FF2B5EF4-FFF2-40B4-BE49-F238E27FC236}">
                            <a16:creationId xmlns:a16="http://schemas.microsoft.com/office/drawing/2014/main" id="{0716F4EA-0EB3-D020-D555-96CE2461A9EF}"/>
                          </a:ext>
                        </a:extLst>
                      </p:cNvPr>
                      <p:cNvGrpSpPr/>
                      <p:nvPr/>
                    </p:nvGrpSpPr>
                    <p:grpSpPr>
                      <a:xfrm>
                        <a:off x="8204409" y="2508986"/>
                        <a:ext cx="3554204" cy="1777265"/>
                        <a:chOff x="8204409" y="2508986"/>
                        <a:chExt cx="3554204" cy="1777265"/>
                      </a:xfrm>
                    </p:grpSpPr>
                    <p:pic>
                      <p:nvPicPr>
                        <p:cNvPr id="30" name="Picture 29">
                          <a:extLst>
                            <a:ext uri="{FF2B5EF4-FFF2-40B4-BE49-F238E27FC236}">
                              <a16:creationId xmlns:a16="http://schemas.microsoft.com/office/drawing/2014/main" id="{72C03784-5BAE-4D75-4E97-E061960D6E96}"/>
                            </a:ext>
                          </a:extLst>
                        </p:cNvPr>
                        <p:cNvPicPr>
                          <a:picLocks noChangeAspect="1"/>
                        </p:cNvPicPr>
                        <p:nvPr/>
                      </p:nvPicPr>
                      <p:blipFill>
                        <a:blip r:embed="rId5"/>
                        <a:stretch>
                          <a:fillRect/>
                        </a:stretch>
                      </p:blipFill>
                      <p:spPr>
                        <a:xfrm>
                          <a:off x="8204409" y="3526877"/>
                          <a:ext cx="647790" cy="552527"/>
                        </a:xfrm>
                        <a:prstGeom prst="rect">
                          <a:avLst/>
                        </a:prstGeom>
                      </p:spPr>
                    </p:pic>
                    <p:pic>
                      <p:nvPicPr>
                        <p:cNvPr id="31" name="Picture 30">
                          <a:extLst>
                            <a:ext uri="{FF2B5EF4-FFF2-40B4-BE49-F238E27FC236}">
                              <a16:creationId xmlns:a16="http://schemas.microsoft.com/office/drawing/2014/main" id="{AFA2FF5A-5A1E-A99F-58B0-61D9CE92F64F}"/>
                            </a:ext>
                          </a:extLst>
                        </p:cNvPr>
                        <p:cNvPicPr>
                          <a:picLocks noChangeAspect="1"/>
                        </p:cNvPicPr>
                        <p:nvPr/>
                      </p:nvPicPr>
                      <p:blipFill>
                        <a:blip r:embed="rId6"/>
                        <a:stretch>
                          <a:fillRect/>
                        </a:stretch>
                      </p:blipFill>
                      <p:spPr>
                        <a:xfrm>
                          <a:off x="10001249" y="2508986"/>
                          <a:ext cx="409469" cy="148489"/>
                        </a:xfrm>
                        <a:prstGeom prst="rect">
                          <a:avLst/>
                        </a:prstGeom>
                      </p:spPr>
                    </p:pic>
                    <p:pic>
                      <p:nvPicPr>
                        <p:cNvPr id="33" name="Picture 32">
                          <a:extLst>
                            <a:ext uri="{FF2B5EF4-FFF2-40B4-BE49-F238E27FC236}">
                              <a16:creationId xmlns:a16="http://schemas.microsoft.com/office/drawing/2014/main" id="{2C419417-9AF5-AD6E-2117-74363C368B02}"/>
                            </a:ext>
                          </a:extLst>
                        </p:cNvPr>
                        <p:cNvPicPr>
                          <a:picLocks noChangeAspect="1"/>
                        </p:cNvPicPr>
                        <p:nvPr/>
                      </p:nvPicPr>
                      <p:blipFill>
                        <a:blip r:embed="rId5"/>
                        <a:stretch>
                          <a:fillRect/>
                        </a:stretch>
                      </p:blipFill>
                      <p:spPr>
                        <a:xfrm>
                          <a:off x="11271459" y="4079405"/>
                          <a:ext cx="487154" cy="206846"/>
                        </a:xfrm>
                        <a:prstGeom prst="rect">
                          <a:avLst/>
                        </a:prstGeom>
                      </p:spPr>
                    </p:pic>
                  </p:grpSp>
                  <p:pic>
                    <p:nvPicPr>
                      <p:cNvPr id="29" name="Picture 28">
                        <a:extLst>
                          <a:ext uri="{FF2B5EF4-FFF2-40B4-BE49-F238E27FC236}">
                            <a16:creationId xmlns:a16="http://schemas.microsoft.com/office/drawing/2014/main" id="{FA53128E-B92D-9481-14EF-8DD8DAEA219E}"/>
                          </a:ext>
                        </a:extLst>
                      </p:cNvPr>
                      <p:cNvPicPr>
                        <a:picLocks noChangeAspect="1"/>
                      </p:cNvPicPr>
                      <p:nvPr/>
                    </p:nvPicPr>
                    <p:blipFill>
                      <a:blip r:embed="rId7"/>
                      <a:stretch>
                        <a:fillRect/>
                      </a:stretch>
                    </p:blipFill>
                    <p:spPr>
                      <a:xfrm>
                        <a:off x="10410718" y="2488813"/>
                        <a:ext cx="328720" cy="172375"/>
                      </a:xfrm>
                      <a:prstGeom prst="rect">
                        <a:avLst/>
                      </a:prstGeom>
                    </p:spPr>
                  </p:pic>
                </p:grpSp>
                <p:pic>
                  <p:nvPicPr>
                    <p:cNvPr id="26" name="Picture 25">
                      <a:extLst>
                        <a:ext uri="{FF2B5EF4-FFF2-40B4-BE49-F238E27FC236}">
                          <a16:creationId xmlns:a16="http://schemas.microsoft.com/office/drawing/2014/main" id="{61768824-8A9F-F983-99EC-B722E60BEE36}"/>
                        </a:ext>
                      </a:extLst>
                    </p:cNvPr>
                    <p:cNvPicPr>
                      <a:picLocks noChangeAspect="1"/>
                    </p:cNvPicPr>
                    <p:nvPr/>
                  </p:nvPicPr>
                  <p:blipFill>
                    <a:blip r:embed="rId7"/>
                    <a:stretch>
                      <a:fillRect/>
                    </a:stretch>
                  </p:blipFill>
                  <p:spPr>
                    <a:xfrm>
                      <a:off x="10977563" y="3272716"/>
                      <a:ext cx="272465" cy="106618"/>
                    </a:xfrm>
                    <a:prstGeom prst="rect">
                      <a:avLst/>
                    </a:prstGeom>
                  </p:spPr>
                </p:pic>
              </p:grpSp>
              <p:pic>
                <p:nvPicPr>
                  <p:cNvPr id="24" name="Picture 23">
                    <a:extLst>
                      <a:ext uri="{FF2B5EF4-FFF2-40B4-BE49-F238E27FC236}">
                        <a16:creationId xmlns:a16="http://schemas.microsoft.com/office/drawing/2014/main" id="{F028D403-17B0-BD83-C543-0ED6AE5071C4}"/>
                      </a:ext>
                    </a:extLst>
                  </p:cNvPr>
                  <p:cNvPicPr>
                    <a:picLocks noChangeAspect="1"/>
                  </p:cNvPicPr>
                  <p:nvPr/>
                </p:nvPicPr>
                <p:blipFill>
                  <a:blip r:embed="rId7"/>
                  <a:stretch>
                    <a:fillRect/>
                  </a:stretch>
                </p:blipFill>
                <p:spPr>
                  <a:xfrm>
                    <a:off x="11267414" y="3326025"/>
                    <a:ext cx="424693" cy="172375"/>
                  </a:xfrm>
                  <a:prstGeom prst="rect">
                    <a:avLst/>
                  </a:prstGeom>
                </p:spPr>
              </p:pic>
            </p:grpSp>
            <p:pic>
              <p:nvPicPr>
                <p:cNvPr id="14" name="Picture 13">
                  <a:extLst>
                    <a:ext uri="{FF2B5EF4-FFF2-40B4-BE49-F238E27FC236}">
                      <a16:creationId xmlns:a16="http://schemas.microsoft.com/office/drawing/2014/main" id="{73E8E4F1-2092-E6EA-1896-B4696AF97BD1}"/>
                    </a:ext>
                  </a:extLst>
                </p:cNvPr>
                <p:cNvPicPr>
                  <a:picLocks noChangeAspect="1"/>
                </p:cNvPicPr>
                <p:nvPr/>
              </p:nvPicPr>
              <p:blipFill>
                <a:blip r:embed="rId7"/>
                <a:stretch>
                  <a:fillRect/>
                </a:stretch>
              </p:blipFill>
              <p:spPr>
                <a:xfrm>
                  <a:off x="10035304" y="3823865"/>
                  <a:ext cx="424693" cy="172375"/>
                </a:xfrm>
                <a:prstGeom prst="rect">
                  <a:avLst/>
                </a:prstGeom>
              </p:spPr>
            </p:pic>
          </p:grpSp>
          <p:pic>
            <p:nvPicPr>
              <p:cNvPr id="12" name="Picture 11">
                <a:extLst>
                  <a:ext uri="{FF2B5EF4-FFF2-40B4-BE49-F238E27FC236}">
                    <a16:creationId xmlns:a16="http://schemas.microsoft.com/office/drawing/2014/main" id="{D0156038-5EE1-1019-1DE9-21B59B9DA9FB}"/>
                  </a:ext>
                </a:extLst>
              </p:cNvPr>
              <p:cNvPicPr>
                <a:picLocks noChangeAspect="1"/>
              </p:cNvPicPr>
              <p:nvPr/>
            </p:nvPicPr>
            <p:blipFill>
              <a:blip r:embed="rId8"/>
              <a:srcRect t="6550"/>
              <a:stretch>
                <a:fillRect/>
              </a:stretch>
            </p:blipFill>
            <p:spPr>
              <a:xfrm>
                <a:off x="11168607" y="4158185"/>
                <a:ext cx="282022" cy="158130"/>
              </a:xfrm>
              <a:prstGeom prst="rect">
                <a:avLst/>
              </a:prstGeom>
            </p:spPr>
          </p:pic>
        </p:grpSp>
        <p:pic>
          <p:nvPicPr>
            <p:cNvPr id="9" name="Picture 8">
              <a:extLst>
                <a:ext uri="{FF2B5EF4-FFF2-40B4-BE49-F238E27FC236}">
                  <a16:creationId xmlns:a16="http://schemas.microsoft.com/office/drawing/2014/main" id="{8AD7B69F-9368-A7BD-9B32-C1AE0AD04455}"/>
                </a:ext>
              </a:extLst>
            </p:cNvPr>
            <p:cNvPicPr>
              <a:picLocks noChangeAspect="1"/>
            </p:cNvPicPr>
            <p:nvPr/>
          </p:nvPicPr>
          <p:blipFill>
            <a:blip r:embed="rId9"/>
            <a:stretch>
              <a:fillRect/>
            </a:stretch>
          </p:blipFill>
          <p:spPr>
            <a:xfrm>
              <a:off x="9636124" y="3977881"/>
              <a:ext cx="57711" cy="266737"/>
            </a:xfrm>
            <a:prstGeom prst="rect">
              <a:avLst/>
            </a:prstGeom>
          </p:spPr>
        </p:pic>
      </p:grpSp>
      <p:sp>
        <p:nvSpPr>
          <p:cNvPr id="48" name="Rectangle 3">
            <a:extLst>
              <a:ext uri="{FF2B5EF4-FFF2-40B4-BE49-F238E27FC236}">
                <a16:creationId xmlns:a16="http://schemas.microsoft.com/office/drawing/2014/main" id="{59F1688D-A6CE-7256-4472-50CDA2E9FED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2" name="Bảng 51">
            <a:extLst>
              <a:ext uri="{FF2B5EF4-FFF2-40B4-BE49-F238E27FC236}">
                <a16:creationId xmlns:a16="http://schemas.microsoft.com/office/drawing/2014/main" id="{902A9E13-206F-E293-490B-0F8EB1026CC4}"/>
              </a:ext>
            </a:extLst>
          </p:cNvPr>
          <p:cNvGraphicFramePr>
            <a:graphicFrameLocks noGrp="1"/>
          </p:cNvGraphicFramePr>
          <p:nvPr>
            <p:extLst>
              <p:ext uri="{D42A27DB-BD31-4B8C-83A1-F6EECF244321}">
                <p14:modId xmlns:p14="http://schemas.microsoft.com/office/powerpoint/2010/main" val="4267942731"/>
              </p:ext>
            </p:extLst>
          </p:nvPr>
        </p:nvGraphicFramePr>
        <p:xfrm>
          <a:off x="10147024" y="24445281"/>
          <a:ext cx="8909496" cy="5516880"/>
        </p:xfrm>
        <a:graphic>
          <a:graphicData uri="http://schemas.openxmlformats.org/drawingml/2006/table">
            <a:tbl>
              <a:tblPr firstRow="1" bandRow="1">
                <a:tableStyleId>{5C22544A-7EE6-4342-B048-85BDC9FD1C3A}</a:tableStyleId>
              </a:tblPr>
              <a:tblGrid>
                <a:gridCol w="1484916">
                  <a:extLst>
                    <a:ext uri="{9D8B030D-6E8A-4147-A177-3AD203B41FA5}">
                      <a16:colId xmlns:a16="http://schemas.microsoft.com/office/drawing/2014/main" val="3644506767"/>
                    </a:ext>
                  </a:extLst>
                </a:gridCol>
                <a:gridCol w="1484916">
                  <a:extLst>
                    <a:ext uri="{9D8B030D-6E8A-4147-A177-3AD203B41FA5}">
                      <a16:colId xmlns:a16="http://schemas.microsoft.com/office/drawing/2014/main" val="1806079393"/>
                    </a:ext>
                  </a:extLst>
                </a:gridCol>
                <a:gridCol w="1484916">
                  <a:extLst>
                    <a:ext uri="{9D8B030D-6E8A-4147-A177-3AD203B41FA5}">
                      <a16:colId xmlns:a16="http://schemas.microsoft.com/office/drawing/2014/main" val="1297200895"/>
                    </a:ext>
                  </a:extLst>
                </a:gridCol>
                <a:gridCol w="1484916">
                  <a:extLst>
                    <a:ext uri="{9D8B030D-6E8A-4147-A177-3AD203B41FA5}">
                      <a16:colId xmlns:a16="http://schemas.microsoft.com/office/drawing/2014/main" val="2583171095"/>
                    </a:ext>
                  </a:extLst>
                </a:gridCol>
                <a:gridCol w="1484916">
                  <a:extLst>
                    <a:ext uri="{9D8B030D-6E8A-4147-A177-3AD203B41FA5}">
                      <a16:colId xmlns:a16="http://schemas.microsoft.com/office/drawing/2014/main" val="3515488205"/>
                    </a:ext>
                  </a:extLst>
                </a:gridCol>
                <a:gridCol w="1484916">
                  <a:extLst>
                    <a:ext uri="{9D8B030D-6E8A-4147-A177-3AD203B41FA5}">
                      <a16:colId xmlns:a16="http://schemas.microsoft.com/office/drawing/2014/main" val="352713548"/>
                    </a:ext>
                  </a:extLst>
                </a:gridCol>
              </a:tblGrid>
              <a:tr h="0">
                <a:tc>
                  <a:txBody>
                    <a:bodyPr/>
                    <a:lstStyle/>
                    <a:p>
                      <a:pPr>
                        <a:buNone/>
                      </a:pPr>
                      <a:r>
                        <a:rPr lang="en-US" sz="3200">
                          <a:latin typeface="Abadi" panose="020F0502020204030204" pitchFamily="34" charset="0"/>
                        </a:rPr>
                        <a:t>Mã</a:t>
                      </a:r>
                    </a:p>
                  </a:txBody>
                  <a:tcPr anchor="ctr"/>
                </a:tc>
                <a:tc>
                  <a:txBody>
                    <a:bodyPr/>
                    <a:lstStyle/>
                    <a:p>
                      <a:pPr>
                        <a:buNone/>
                      </a:pPr>
                      <a:r>
                        <a:rPr lang="en-US" sz="3200">
                          <a:latin typeface="Abadi" panose="020F0502020204030204" pitchFamily="34" charset="0"/>
                        </a:rPr>
                        <a:t>Hình dạng</a:t>
                      </a:r>
                    </a:p>
                  </a:txBody>
                  <a:tcPr anchor="ctr"/>
                </a:tc>
                <a:tc>
                  <a:txBody>
                    <a:bodyPr/>
                    <a:lstStyle/>
                    <a:p>
                      <a:pPr>
                        <a:buNone/>
                      </a:pPr>
                      <a:r>
                        <a:rPr lang="en-US" sz="3200">
                          <a:latin typeface="Abadi" panose="020F0502020204030204" pitchFamily="34" charset="0"/>
                        </a:rPr>
                        <a:t>Màu sắc</a:t>
                      </a:r>
                    </a:p>
                  </a:txBody>
                  <a:tcPr anchor="ctr"/>
                </a:tc>
                <a:tc>
                  <a:txBody>
                    <a:bodyPr/>
                    <a:lstStyle/>
                    <a:p>
                      <a:pPr>
                        <a:buNone/>
                      </a:pPr>
                      <a:r>
                        <a:rPr lang="en-US" sz="3200">
                          <a:latin typeface="Abadi" panose="020F0502020204030204" pitchFamily="34" charset="0"/>
                        </a:rPr>
                        <a:t>Góc đế</a:t>
                      </a:r>
                    </a:p>
                  </a:txBody>
                  <a:tcPr anchor="ctr"/>
                </a:tc>
                <a:tc>
                  <a:txBody>
                    <a:bodyPr/>
                    <a:lstStyle/>
                    <a:p>
                      <a:pPr>
                        <a:buNone/>
                      </a:pPr>
                      <a:r>
                        <a:rPr lang="en-US" sz="3200">
                          <a:latin typeface="Abadi" panose="020F0502020204030204" pitchFamily="34" charset="0"/>
                        </a:rPr>
                        <a:t>Góc càng</a:t>
                      </a:r>
                    </a:p>
                  </a:txBody>
                  <a:tcPr anchor="ctr"/>
                </a:tc>
                <a:tc>
                  <a:txBody>
                    <a:bodyPr/>
                    <a:lstStyle/>
                    <a:p>
                      <a:pPr>
                        <a:buNone/>
                      </a:pPr>
                      <a:r>
                        <a:rPr lang="en-US" sz="3200">
                          <a:latin typeface="Abadi" panose="020F0502020204030204" pitchFamily="34" charset="0"/>
                        </a:rPr>
                        <a:t>Góc hạ tay</a:t>
                      </a:r>
                    </a:p>
                  </a:txBody>
                  <a:tcPr anchor="ctr"/>
                </a:tc>
                <a:extLst>
                  <a:ext uri="{0D108BD9-81ED-4DB2-BD59-A6C34878D82A}">
                    <a16:rowId xmlns:a16="http://schemas.microsoft.com/office/drawing/2014/main" val="411598706"/>
                  </a:ext>
                </a:extLst>
              </a:tr>
              <a:tr h="370840">
                <a:tc>
                  <a:txBody>
                    <a:bodyPr/>
                    <a:lstStyle/>
                    <a:p>
                      <a:pPr>
                        <a:buNone/>
                      </a:pPr>
                      <a:r>
                        <a:rPr lang="en-US" sz="3200">
                          <a:latin typeface="Abadi" panose="020F0502020204030204" pitchFamily="34" charset="0"/>
                        </a:rPr>
                        <a:t>T_D</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130°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40°</a:t>
                      </a:r>
                    </a:p>
                  </a:txBody>
                  <a:tcPr anchor="ctr"/>
                </a:tc>
                <a:extLst>
                  <a:ext uri="{0D108BD9-81ED-4DB2-BD59-A6C34878D82A}">
                    <a16:rowId xmlns:a16="http://schemas.microsoft.com/office/drawing/2014/main" val="1824828176"/>
                  </a:ext>
                </a:extLst>
              </a:tr>
              <a:tr h="370840">
                <a:tc>
                  <a:txBody>
                    <a:bodyPr/>
                    <a:lstStyle/>
                    <a:p>
                      <a:pPr>
                        <a:buNone/>
                      </a:pPr>
                      <a:r>
                        <a:rPr lang="en-US" sz="3200">
                          <a:latin typeface="Abadi" panose="020F0502020204030204" pitchFamily="34" charset="0"/>
                        </a:rPr>
                        <a:t>V_D</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120°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4010901771"/>
                  </a:ext>
                </a:extLst>
              </a:tr>
              <a:tr h="370840">
                <a:tc>
                  <a:txBody>
                    <a:bodyPr/>
                    <a:lstStyle/>
                    <a:p>
                      <a:pPr>
                        <a:buNone/>
                      </a:pPr>
                      <a:r>
                        <a:rPr lang="en-US" sz="3200">
                          <a:latin typeface="Abadi" panose="020F0502020204030204" pitchFamily="34" charset="0"/>
                        </a:rPr>
                        <a:t>T_V</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70°</a:t>
                      </a:r>
                    </a:p>
                  </a:txBody>
                  <a:tcPr anchor="ctr"/>
                </a:tc>
                <a:extLst>
                  <a:ext uri="{0D108BD9-81ED-4DB2-BD59-A6C34878D82A}">
                    <a16:rowId xmlns:a16="http://schemas.microsoft.com/office/drawing/2014/main" val="4217802475"/>
                  </a:ext>
                </a:extLst>
              </a:tr>
              <a:tr h="370840">
                <a:tc>
                  <a:txBody>
                    <a:bodyPr/>
                    <a:lstStyle/>
                    <a:p>
                      <a:pPr>
                        <a:buNone/>
                      </a:pPr>
                      <a:r>
                        <a:rPr lang="en-US" sz="3200">
                          <a:latin typeface="Abadi" panose="020F0502020204030204" pitchFamily="34" charset="0"/>
                        </a:rPr>
                        <a:t>V_V</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1423931477"/>
                  </a:ext>
                </a:extLst>
              </a:tr>
              <a:tr h="370840">
                <a:tc>
                  <a:txBody>
                    <a:bodyPr/>
                    <a:lstStyle/>
                    <a:p>
                      <a:pPr>
                        <a:buNone/>
                      </a:pPr>
                      <a:r>
                        <a:rPr lang="en-US" sz="3200">
                          <a:latin typeface="Abadi" panose="020F0502020204030204" pitchFamily="34" charset="0"/>
                        </a:rPr>
                        <a:t>T_X</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60°</a:t>
                      </a:r>
                    </a:p>
                  </a:txBody>
                  <a:tcPr anchor="ctr"/>
                </a:tc>
                <a:extLst>
                  <a:ext uri="{0D108BD9-81ED-4DB2-BD59-A6C34878D82A}">
                    <a16:rowId xmlns:a16="http://schemas.microsoft.com/office/drawing/2014/main" val="3072960141"/>
                  </a:ext>
                </a:extLst>
              </a:tr>
              <a:tr h="370840">
                <a:tc>
                  <a:txBody>
                    <a:bodyPr/>
                    <a:lstStyle/>
                    <a:p>
                      <a:pPr>
                        <a:buNone/>
                      </a:pPr>
                      <a:r>
                        <a:rPr lang="en-US" sz="3200">
                          <a:latin typeface="Abadi" panose="020F0502020204030204" pitchFamily="34" charset="0"/>
                        </a:rPr>
                        <a:t>V_X</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2005866213"/>
                  </a:ext>
                </a:extLst>
              </a:tr>
            </a:tbl>
          </a:graphicData>
        </a:graphic>
      </p:graphicFrame>
      <p:sp>
        <p:nvSpPr>
          <p:cNvPr id="55" name="Rectangle: Rounded Corners 67">
            <a:extLst>
              <a:ext uri="{FF2B5EF4-FFF2-40B4-BE49-F238E27FC236}">
                <a16:creationId xmlns:a16="http://schemas.microsoft.com/office/drawing/2014/main" id="{1CCFD393-C289-501F-289C-5DF85D36BAC4}"/>
              </a:ext>
            </a:extLst>
          </p:cNvPr>
          <p:cNvSpPr/>
          <p:nvPr/>
        </p:nvSpPr>
        <p:spPr>
          <a:xfrm>
            <a:off x="20494292" y="33114877"/>
            <a:ext cx="6869448" cy="593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Đạt được</a:t>
            </a:r>
          </a:p>
        </p:txBody>
      </p:sp>
      <p:pic>
        <p:nvPicPr>
          <p:cNvPr id="57" name="Hình ảnh 56">
            <a:extLst>
              <a:ext uri="{FF2B5EF4-FFF2-40B4-BE49-F238E27FC236}">
                <a16:creationId xmlns:a16="http://schemas.microsoft.com/office/drawing/2014/main" id="{0CD9E8C4-6510-7D9E-27F1-7E540C7F1151}"/>
              </a:ext>
            </a:extLst>
          </p:cNvPr>
          <p:cNvPicPr>
            <a:picLocks noChangeAspect="1"/>
          </p:cNvPicPr>
          <p:nvPr/>
        </p:nvPicPr>
        <p:blipFill>
          <a:blip r:embed="rId10"/>
          <a:srcRect t="14222"/>
          <a:stretch>
            <a:fillRect/>
          </a:stretch>
        </p:blipFill>
        <p:spPr>
          <a:xfrm>
            <a:off x="20494292" y="22651735"/>
            <a:ext cx="6945696" cy="4021039"/>
          </a:xfrm>
          <a:prstGeom prst="rect">
            <a:avLst/>
          </a:prstGeom>
        </p:spPr>
      </p:pic>
      <p:pic>
        <p:nvPicPr>
          <p:cNvPr id="62" name="Hình ảnh 61">
            <a:extLst>
              <a:ext uri="{FF2B5EF4-FFF2-40B4-BE49-F238E27FC236}">
                <a16:creationId xmlns:a16="http://schemas.microsoft.com/office/drawing/2014/main" id="{1CF8E442-5EF7-E01A-A69C-D891E1E0C512}"/>
              </a:ext>
            </a:extLst>
          </p:cNvPr>
          <p:cNvPicPr>
            <a:picLocks noChangeAspect="1"/>
          </p:cNvPicPr>
          <p:nvPr/>
        </p:nvPicPr>
        <p:blipFill>
          <a:blip r:embed="rId11"/>
          <a:srcRect l="1002" t="9903" r="6915"/>
          <a:stretch>
            <a:fillRect/>
          </a:stretch>
        </p:blipFill>
        <p:spPr>
          <a:xfrm rot="10800000" flipV="1">
            <a:off x="20494292" y="33986534"/>
            <a:ext cx="6869448" cy="4671831"/>
          </a:xfrm>
          <a:prstGeom prst="rect">
            <a:avLst/>
          </a:prstGeom>
        </p:spPr>
      </p:pic>
      <p:pic>
        <p:nvPicPr>
          <p:cNvPr id="34" name="Hình ảnh 33" descr="Ảnh có chứa mẫu, điểm ảnh, mũi khâu&#10;&#10;Nội dung do AI tạo ra có thể không chính xác.">
            <a:extLst>
              <a:ext uri="{FF2B5EF4-FFF2-40B4-BE49-F238E27FC236}">
                <a16:creationId xmlns:a16="http://schemas.microsoft.com/office/drawing/2014/main" id="{BDAC2692-395C-C097-19C8-898E2401FC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41046" y="38836997"/>
            <a:ext cx="1573921" cy="1573921"/>
          </a:xfrm>
          <a:prstGeom prst="rect">
            <a:avLst/>
          </a:prstGeom>
        </p:spPr>
      </p:pic>
      <p:sp>
        <p:nvSpPr>
          <p:cNvPr id="38" name="Rectangle 5">
            <a:extLst>
              <a:ext uri="{FF2B5EF4-FFF2-40B4-BE49-F238E27FC236}">
                <a16:creationId xmlns:a16="http://schemas.microsoft.com/office/drawing/2014/main" id="{D287BD9C-E2D7-5A8E-3EFC-2E1EE4EEE5FE}"/>
              </a:ext>
            </a:extLst>
          </p:cNvPr>
          <p:cNvSpPr/>
          <p:nvPr/>
        </p:nvSpPr>
        <p:spPr>
          <a:xfrm>
            <a:off x="20590602" y="39485927"/>
            <a:ext cx="30178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3599" b="1"/>
          </a:p>
        </p:txBody>
      </p:sp>
      <p:pic>
        <p:nvPicPr>
          <p:cNvPr id="51" name="Hình ảnh 50">
            <a:extLst>
              <a:ext uri="{FF2B5EF4-FFF2-40B4-BE49-F238E27FC236}">
                <a16:creationId xmlns:a16="http://schemas.microsoft.com/office/drawing/2014/main" id="{59DF5F61-0AB3-8301-D14C-559BA207D0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71680" y="7941926"/>
            <a:ext cx="3199131" cy="3199131"/>
          </a:xfrm>
          <a:prstGeom prst="rect">
            <a:avLst/>
          </a:prstGeom>
        </p:spPr>
      </p:pic>
      <p:sp>
        <p:nvSpPr>
          <p:cNvPr id="54" name="Hộp Văn bản 53">
            <a:extLst>
              <a:ext uri="{FF2B5EF4-FFF2-40B4-BE49-F238E27FC236}">
                <a16:creationId xmlns:a16="http://schemas.microsoft.com/office/drawing/2014/main" id="{A07DDE6C-44C2-91CF-4926-718D057FF706}"/>
              </a:ext>
            </a:extLst>
          </p:cNvPr>
          <p:cNvSpPr txBox="1"/>
          <p:nvPr/>
        </p:nvSpPr>
        <p:spPr>
          <a:xfrm>
            <a:off x="25795209" y="11086590"/>
            <a:ext cx="1123546" cy="461665"/>
          </a:xfrm>
          <a:prstGeom prst="rect">
            <a:avLst/>
          </a:prstGeom>
          <a:noFill/>
        </p:spPr>
        <p:txBody>
          <a:bodyPr wrap="square">
            <a:spAutoFit/>
          </a:bodyPr>
          <a:lstStyle/>
          <a:p>
            <a:r>
              <a:rPr lang="en-US" sz="2400" b="1"/>
              <a:t>GitHub</a:t>
            </a:r>
          </a:p>
        </p:txBody>
      </p:sp>
      <p:pic>
        <p:nvPicPr>
          <p:cNvPr id="43" name="Hình ảnh 42">
            <a:extLst>
              <a:ext uri="{FF2B5EF4-FFF2-40B4-BE49-F238E27FC236}">
                <a16:creationId xmlns:a16="http://schemas.microsoft.com/office/drawing/2014/main" id="{651FB7ED-7A4C-DC99-5C25-7F9AAF197B76}"/>
              </a:ext>
            </a:extLst>
          </p:cNvPr>
          <p:cNvPicPr>
            <a:picLocks noChangeAspect="1"/>
          </p:cNvPicPr>
          <p:nvPr/>
        </p:nvPicPr>
        <p:blipFill>
          <a:blip r:embed="rId14"/>
          <a:srcRect l="3990" t="3929" r="1080" b="3313"/>
          <a:stretch>
            <a:fillRect/>
          </a:stretch>
        </p:blipFill>
        <p:spPr>
          <a:xfrm>
            <a:off x="12686080" y="12840798"/>
            <a:ext cx="12383720" cy="7212273"/>
          </a:xfrm>
          <a:prstGeom prst="rect">
            <a:avLst/>
          </a:prstGeom>
        </p:spPr>
      </p:pic>
      <p:sp>
        <p:nvSpPr>
          <p:cNvPr id="47" name="Rectangle: Rounded Corners 59">
            <a:extLst>
              <a:ext uri="{FF2B5EF4-FFF2-40B4-BE49-F238E27FC236}">
                <a16:creationId xmlns:a16="http://schemas.microsoft.com/office/drawing/2014/main" id="{084EF2E9-A2D0-D9FF-A22A-EFF666D26071}"/>
              </a:ext>
            </a:extLst>
          </p:cNvPr>
          <p:cNvSpPr/>
          <p:nvPr/>
        </p:nvSpPr>
        <p:spPr>
          <a:xfrm>
            <a:off x="20494292" y="26928912"/>
            <a:ext cx="6945696" cy="562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Đang vận hàng</a:t>
            </a:r>
          </a:p>
        </p:txBody>
      </p:sp>
      <p:pic>
        <p:nvPicPr>
          <p:cNvPr id="58" name="Hình ảnh 57">
            <a:extLst>
              <a:ext uri="{FF2B5EF4-FFF2-40B4-BE49-F238E27FC236}">
                <a16:creationId xmlns:a16="http://schemas.microsoft.com/office/drawing/2014/main" id="{A5722EC8-C6F0-EFFF-121B-0059EDD337B7}"/>
              </a:ext>
            </a:extLst>
          </p:cNvPr>
          <p:cNvPicPr>
            <a:picLocks noChangeAspect="1"/>
          </p:cNvPicPr>
          <p:nvPr/>
        </p:nvPicPr>
        <p:blipFill>
          <a:blip r:embed="rId15"/>
          <a:stretch>
            <a:fillRect/>
          </a:stretch>
        </p:blipFill>
        <p:spPr>
          <a:xfrm>
            <a:off x="20494292" y="27669859"/>
            <a:ext cx="6945696" cy="5050974"/>
          </a:xfrm>
          <a:prstGeom prst="rect">
            <a:avLst/>
          </a:prstGeom>
        </p:spPr>
      </p:pic>
      <p:sp>
        <p:nvSpPr>
          <p:cNvPr id="64" name="Mũi tên: Phải 63">
            <a:extLst>
              <a:ext uri="{FF2B5EF4-FFF2-40B4-BE49-F238E27FC236}">
                <a16:creationId xmlns:a16="http://schemas.microsoft.com/office/drawing/2014/main" id="{76048E2A-8661-05E8-B58E-55B1CE9EF54F}"/>
              </a:ext>
            </a:extLst>
          </p:cNvPr>
          <p:cNvSpPr/>
          <p:nvPr/>
        </p:nvSpPr>
        <p:spPr>
          <a:xfrm>
            <a:off x="20590603" y="38804908"/>
            <a:ext cx="5779176" cy="13981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Video vân hành</a:t>
            </a:r>
          </a:p>
        </p:txBody>
      </p:sp>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858</TotalTime>
  <Words>702</Words>
  <Application>Microsoft Office PowerPoint</Application>
  <PresentationFormat>Tùy chỉnh</PresentationFormat>
  <Paragraphs>128</Paragraphs>
  <Slides>1</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vt:i4>
      </vt:variant>
    </vt:vector>
  </HeadingPairs>
  <TitlesOfParts>
    <vt:vector size="8" baseType="lpstr">
      <vt:lpstr>Abadi</vt:lpstr>
      <vt:lpstr>Arial</vt:lpstr>
      <vt:lpstr>Calibri</vt:lpstr>
      <vt:lpstr>Calibri (Body)</vt:lpstr>
      <vt:lpstr>Calibri Light</vt:lpstr>
      <vt:lpstr>Times New Roman</vt:lpstr>
      <vt:lpstr>Office Theme</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1771020533 Đinh Trường Phong</cp:lastModifiedBy>
  <cp:revision>94</cp:revision>
  <dcterms:created xsi:type="dcterms:W3CDTF">2023-07-02T07:57:15Z</dcterms:created>
  <dcterms:modified xsi:type="dcterms:W3CDTF">2025-12-01T09:53:23Z</dcterms:modified>
</cp:coreProperties>
</file>